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2" autoAdjust="0"/>
    <p:restoredTop sz="94660"/>
  </p:normalViewPr>
  <p:slideViewPr>
    <p:cSldViewPr>
      <p:cViewPr>
        <p:scale>
          <a:sx n="102" d="100"/>
          <a:sy n="102" d="100"/>
        </p:scale>
        <p:origin x="-528" y="11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72185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66537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5260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894932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59358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051796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62811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9440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617245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196656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85349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2F991-FF45-41C0-8076-738F1DA957F4}" type="datetimeFigureOut">
              <a:rPr lang="zh-TW" altLang="en-US" smtClean="0"/>
              <a:pPr/>
              <a:t>2014/10/14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F3742-8486-4320-B5DF-671F24E3307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00187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1071538" y="642918"/>
            <a:ext cx="750099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                            桃園</a:t>
            </a:r>
            <a:r>
              <a:rPr lang="en-US" altLang="zh-TW" dirty="0" smtClean="0"/>
              <a:t>IMC</a:t>
            </a:r>
            <a:r>
              <a:rPr lang="zh-TW" altLang="en-US" dirty="0" smtClean="0"/>
              <a:t>網站講習會  會後心得分享            趙文崇</a:t>
            </a:r>
            <a:endParaRPr lang="en-US" altLang="zh-TW" dirty="0" smtClean="0"/>
          </a:p>
          <a:p>
            <a:r>
              <a:rPr lang="zh-TW" altLang="en-US" dirty="0" smtClean="0"/>
              <a:t>源</a:t>
            </a:r>
            <a:r>
              <a:rPr lang="zh-TW" altLang="en-US" dirty="0" smtClean="0"/>
              <a:t>起</a:t>
            </a:r>
            <a:r>
              <a:rPr lang="en-US" altLang="zh-TW" dirty="0" smtClean="0"/>
              <a:t>:</a:t>
            </a:r>
            <a:r>
              <a:rPr lang="zh-TW" altLang="en-US" dirty="0" smtClean="0"/>
              <a:t>台灣</a:t>
            </a:r>
            <a:r>
              <a:rPr lang="en-US" altLang="zh-TW" dirty="0" smtClean="0"/>
              <a:t>IMC</a:t>
            </a:r>
            <a:r>
              <a:rPr lang="zh-TW" altLang="en-US" dirty="0" smtClean="0"/>
              <a:t>聯合會今年將</a:t>
            </a:r>
            <a:r>
              <a:rPr lang="en-US" altLang="zh-TW" dirty="0" smtClean="0"/>
              <a:t>IMC</a:t>
            </a:r>
            <a:r>
              <a:rPr lang="zh-TW" altLang="en-US" dirty="0" smtClean="0"/>
              <a:t>各社的</a:t>
            </a:r>
            <a:r>
              <a:rPr lang="zh-TW" altLang="en-US" dirty="0" smtClean="0"/>
              <a:t>網站</a:t>
            </a:r>
            <a:r>
              <a:rPr lang="zh-TW" altLang="en-US" dirty="0" smtClean="0"/>
              <a:t>整合，成一個相同的網路平台，</a:t>
            </a:r>
            <a:endParaRPr lang="en-US" altLang="zh-TW" dirty="0" smtClean="0"/>
          </a:p>
          <a:p>
            <a:r>
              <a:rPr lang="zh-TW" altLang="en-US" dirty="0" smtClean="0"/>
              <a:t> </a:t>
            </a:r>
            <a:r>
              <a:rPr lang="zh-TW" altLang="en-US" dirty="0" smtClean="0"/>
              <a:t>          以利各社使用及最重點是以利各社網站維護。</a:t>
            </a:r>
            <a:endParaRPr lang="en-US" altLang="zh-TW" dirty="0" smtClean="0"/>
          </a:p>
          <a:p>
            <a:r>
              <a:rPr lang="zh-TW" altLang="en-US" dirty="0" smtClean="0"/>
              <a:t>現新網站</a:t>
            </a:r>
            <a:r>
              <a:rPr lang="zh-TW" altLang="en-US" dirty="0" smtClean="0"/>
              <a:t>已建置完成，在英明的社長指示下須要舉辦一場網站架構使用講習會，身為資訊長的我特邀請聯合會資訊主委</a:t>
            </a:r>
            <a:r>
              <a:rPr lang="en-US" altLang="zh-TW" dirty="0" smtClean="0"/>
              <a:t>-</a:t>
            </a:r>
            <a:r>
              <a:rPr lang="zh-TW" altLang="en-US" dirty="0" smtClean="0"/>
              <a:t>林子騰主委來主講，於</a:t>
            </a:r>
            <a:r>
              <a:rPr lang="en-US" altLang="zh-TW" dirty="0" smtClean="0"/>
              <a:t>10/13</a:t>
            </a:r>
            <a:r>
              <a:rPr lang="zh-TW" altLang="en-US" dirty="0" smtClean="0"/>
              <a:t>日下午如期舉行，參加的社友及理監事們非常踴躍，難能可貴的是歷屆前社長全員到齊，顯見社友對求知慾及創新學習充滿熱情。</a:t>
            </a:r>
            <a:endParaRPr lang="en-US" altLang="zh-TW" dirty="0" smtClean="0"/>
          </a:p>
          <a:p>
            <a:r>
              <a:rPr lang="zh-TW" altLang="en-US" dirty="0" smtClean="0"/>
              <a:t>創</a:t>
            </a:r>
            <a:r>
              <a:rPr lang="zh-TW" altLang="en-US" dirty="0" smtClean="0"/>
              <a:t>社長會中也發表一段勵志的話，大慨如此說</a:t>
            </a:r>
            <a:r>
              <a:rPr lang="en-US" altLang="zh-TW" dirty="0" smtClean="0"/>
              <a:t>:</a:t>
            </a:r>
            <a:r>
              <a:rPr lang="zh-TW" altLang="en-US" dirty="0" smtClean="0"/>
              <a:t>人不要藉口年紀大小，現</a:t>
            </a:r>
            <a:r>
              <a:rPr lang="en-US" altLang="zh-TW" dirty="0" smtClean="0"/>
              <a:t>70- 80</a:t>
            </a:r>
            <a:r>
              <a:rPr lang="zh-TW" altLang="en-US" dirty="0" smtClean="0"/>
              <a:t>歲的人多在學習上網，我們更應該學習新事物跟上時代。創社長一席話道出人活到老學到老的精神，也當我們桃園</a:t>
            </a:r>
            <a:r>
              <a:rPr lang="en-US" altLang="zh-TW" dirty="0" smtClean="0"/>
              <a:t>IMC</a:t>
            </a:r>
            <a:r>
              <a:rPr lang="zh-TW" altLang="en-US" dirty="0" smtClean="0"/>
              <a:t>的表帥，創社長給你拍拍手。</a:t>
            </a:r>
            <a:endParaRPr lang="en-US" altLang="zh-TW" dirty="0" smtClean="0"/>
          </a:p>
          <a:p>
            <a:r>
              <a:rPr lang="zh-TW" altLang="en-US" dirty="0" smtClean="0"/>
              <a:t>上課中看到各位社友提問問題很踴躍，也表示對邀請新社友有很大的助益，可透過網站將桃園</a:t>
            </a:r>
            <a:r>
              <a:rPr lang="en-US" altLang="zh-TW" dirty="0" smtClean="0"/>
              <a:t>IMC</a:t>
            </a:r>
            <a:r>
              <a:rPr lang="zh-TW" altLang="en-US" dirty="0" smtClean="0"/>
              <a:t>詳細介紹給朋友，增加桃園</a:t>
            </a:r>
            <a:r>
              <a:rPr lang="en-US" altLang="zh-TW" dirty="0" smtClean="0"/>
              <a:t>IMC</a:t>
            </a:r>
            <a:r>
              <a:rPr lang="zh-TW" altLang="en-US" dirty="0" smtClean="0"/>
              <a:t>的能見度等等。</a:t>
            </a:r>
            <a:endParaRPr lang="en-US" altLang="zh-TW" dirty="0" smtClean="0"/>
          </a:p>
          <a:p>
            <a:r>
              <a:rPr lang="zh-TW" altLang="en-US" dirty="0" smtClean="0"/>
              <a:t>網站現已建置完成，資料及各訊息也陸續登陸中，社長也指示要新增一個下載區內有一些表格可供社友使用，例如新社友入社申請表格及繳費單等等。</a:t>
            </a:r>
            <a:endParaRPr lang="en-US" altLang="zh-TW" dirty="0" smtClean="0"/>
          </a:p>
          <a:p>
            <a:r>
              <a:rPr lang="zh-TW" altLang="en-US" dirty="0" smtClean="0"/>
              <a:t>欣</a:t>
            </a:r>
            <a:r>
              <a:rPr lang="zh-TW" altLang="en-US" dirty="0" smtClean="0"/>
              <a:t>逢雙十，網站建成，普天同慶，各位社友及理事們桃園</a:t>
            </a:r>
            <a:r>
              <a:rPr lang="en-US" altLang="zh-TW" dirty="0" smtClean="0"/>
              <a:t>IMC</a:t>
            </a:r>
            <a:r>
              <a:rPr lang="zh-TW" altLang="en-US" dirty="0" smtClean="0"/>
              <a:t>網站需要大家大大護持其中的資訊內容，舉凡演講及各委員會活動預告及花絮多請上傳，豐富網站內容及供各社友瀏覽，現上傳單一窗口為秘書。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流程圖: 替代處理程序 1"/>
          <p:cNvSpPr>
            <a:spLocks noChangeArrowheads="1"/>
          </p:cNvSpPr>
          <p:nvPr/>
        </p:nvSpPr>
        <p:spPr bwMode="auto">
          <a:xfrm>
            <a:off x="3520073" y="991913"/>
            <a:ext cx="1311275" cy="465137"/>
          </a:xfrm>
          <a:prstGeom prst="flowChartAlternateProcess">
            <a:avLst/>
          </a:prstGeom>
          <a:gradFill rotWithShape="1">
            <a:gsLst>
              <a:gs pos="0">
                <a:srgbClr val="BCBCBC"/>
              </a:gs>
              <a:gs pos="35001">
                <a:srgbClr val="D0D0D0"/>
              </a:gs>
              <a:gs pos="100000">
                <a:srgbClr val="EDEDED"/>
              </a:gs>
            </a:gsLst>
            <a:lin ang="162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首頁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5" name="流程圖: 替代處理程序 2"/>
          <p:cNvSpPr>
            <a:spLocks noChangeArrowheads="1"/>
          </p:cNvSpPr>
          <p:nvPr/>
        </p:nvSpPr>
        <p:spPr bwMode="auto">
          <a:xfrm>
            <a:off x="148980" y="1685651"/>
            <a:ext cx="1187624" cy="465138"/>
          </a:xfrm>
          <a:prstGeom prst="flowChartAlternateProcess">
            <a:avLst/>
          </a:prstGeom>
          <a:gradFill rotWithShape="1">
            <a:gsLst>
              <a:gs pos="0">
                <a:srgbClr val="DAFDA7"/>
              </a:gs>
              <a:gs pos="35001">
                <a:srgbClr val="E4FDC2"/>
              </a:gs>
              <a:gs pos="100000">
                <a:srgbClr val="F5FFE6"/>
              </a:gs>
            </a:gsLst>
            <a:lin ang="16200000" scaled="1"/>
          </a:gradFill>
          <a:ln w="9525">
            <a:solidFill>
              <a:srgbClr val="94B64E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200" dirty="0" smtClean="0"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桃園</a:t>
            </a: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IMC</a:t>
            </a: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簡介</a:t>
            </a: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6" name="流程圖: 替代處理程序 3"/>
          <p:cNvSpPr>
            <a:spLocks noChangeArrowheads="1"/>
          </p:cNvSpPr>
          <p:nvPr/>
        </p:nvSpPr>
        <p:spPr bwMode="auto">
          <a:xfrm>
            <a:off x="148980" y="2325414"/>
            <a:ext cx="1187624" cy="465137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本屆社長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7" name="流程圖: 替代處理程序 4"/>
          <p:cNvSpPr>
            <a:spLocks noChangeArrowheads="1"/>
          </p:cNvSpPr>
          <p:nvPr/>
        </p:nvSpPr>
        <p:spPr bwMode="auto">
          <a:xfrm>
            <a:off x="148980" y="3011214"/>
            <a:ext cx="1187624" cy="465137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第一副社長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8" name="流程圖: 替代處理程序 5"/>
          <p:cNvSpPr>
            <a:spLocks noChangeArrowheads="1"/>
          </p:cNvSpPr>
          <p:nvPr/>
        </p:nvSpPr>
        <p:spPr bwMode="auto">
          <a:xfrm>
            <a:off x="148980" y="3666851"/>
            <a:ext cx="1187624" cy="465138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第二副社長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9" name="流程圖: 替代處理程序 6"/>
          <p:cNvSpPr>
            <a:spLocks noChangeArrowheads="1"/>
          </p:cNvSpPr>
          <p:nvPr/>
        </p:nvSpPr>
        <p:spPr bwMode="auto">
          <a:xfrm>
            <a:off x="148980" y="4268514"/>
            <a:ext cx="1187624" cy="465137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歷任前社長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0" name="流程圖: 替代處理程序 7"/>
          <p:cNvSpPr>
            <a:spLocks noChangeArrowheads="1"/>
          </p:cNvSpPr>
          <p:nvPr/>
        </p:nvSpPr>
        <p:spPr bwMode="auto">
          <a:xfrm>
            <a:off x="148980" y="4886051"/>
            <a:ext cx="1187624" cy="465138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社內閣團隊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1" name="流程圖: 替代處理程序 8"/>
          <p:cNvSpPr>
            <a:spLocks noChangeArrowheads="1"/>
          </p:cNvSpPr>
          <p:nvPr/>
        </p:nvSpPr>
        <p:spPr bwMode="auto">
          <a:xfrm>
            <a:off x="1408612" y="1677714"/>
            <a:ext cx="1000174" cy="465137"/>
          </a:xfrm>
          <a:prstGeom prst="flowChartAlternateProcess">
            <a:avLst/>
          </a:prstGeom>
          <a:gradFill rotWithShape="1">
            <a:gsLst>
              <a:gs pos="0">
                <a:srgbClr val="DAFDA7"/>
              </a:gs>
              <a:gs pos="35001">
                <a:srgbClr val="E4FDC2"/>
              </a:gs>
              <a:gs pos="100000">
                <a:srgbClr val="F5FFE6"/>
              </a:gs>
            </a:gsLst>
            <a:lin ang="16200000" scaled="1"/>
          </a:gradFill>
          <a:ln w="9525">
            <a:solidFill>
              <a:srgbClr val="94B64E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活動報導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2" name="流程圖: 替代處理程序 9"/>
          <p:cNvSpPr>
            <a:spLocks noChangeArrowheads="1"/>
          </p:cNvSpPr>
          <p:nvPr/>
        </p:nvSpPr>
        <p:spPr bwMode="auto">
          <a:xfrm>
            <a:off x="1416550" y="2325414"/>
            <a:ext cx="1000174" cy="465137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新聞公告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3" name="流程圖: 替代處理程序 10"/>
          <p:cNvSpPr>
            <a:spLocks noChangeArrowheads="1"/>
          </p:cNvSpPr>
          <p:nvPr/>
        </p:nvSpPr>
        <p:spPr bwMode="auto">
          <a:xfrm>
            <a:off x="1408612" y="2996926"/>
            <a:ext cx="1000174" cy="465138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社務活動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4" name="流程圖: 替代處理程序 11"/>
          <p:cNvSpPr>
            <a:spLocks noChangeArrowheads="1"/>
          </p:cNvSpPr>
          <p:nvPr/>
        </p:nvSpPr>
        <p:spPr bwMode="auto">
          <a:xfrm>
            <a:off x="1408612" y="3666851"/>
            <a:ext cx="1000174" cy="465138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活動花絮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5" name="流程圖: 替代處理程序 12"/>
          <p:cNvSpPr>
            <a:spLocks noChangeArrowheads="1"/>
          </p:cNvSpPr>
          <p:nvPr/>
        </p:nvSpPr>
        <p:spPr bwMode="auto">
          <a:xfrm>
            <a:off x="1408612" y="4268514"/>
            <a:ext cx="1000174" cy="465137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影音園地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6" name="流程圖: 替代處理程序 13"/>
          <p:cNvSpPr>
            <a:spLocks noChangeArrowheads="1"/>
          </p:cNvSpPr>
          <p:nvPr/>
        </p:nvSpPr>
        <p:spPr bwMode="auto">
          <a:xfrm>
            <a:off x="2488733" y="1677714"/>
            <a:ext cx="1001762" cy="465137"/>
          </a:xfrm>
          <a:prstGeom prst="flowChartAlternateProcess">
            <a:avLst/>
          </a:prstGeom>
          <a:gradFill rotWithShape="1">
            <a:gsLst>
              <a:gs pos="0">
                <a:srgbClr val="DAFDA7"/>
              </a:gs>
              <a:gs pos="35001">
                <a:srgbClr val="E4FDC2"/>
              </a:gs>
              <a:gs pos="100000">
                <a:srgbClr val="F5FFE6"/>
              </a:gs>
            </a:gsLst>
            <a:lin ang="16200000" scaled="1"/>
          </a:gradFill>
          <a:ln w="9525">
            <a:solidFill>
              <a:srgbClr val="94B64E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精華演講區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7" name="流程圖: 替代處理程序 14"/>
          <p:cNvSpPr>
            <a:spLocks noChangeArrowheads="1"/>
          </p:cNvSpPr>
          <p:nvPr/>
        </p:nvSpPr>
        <p:spPr bwMode="auto">
          <a:xfrm>
            <a:off x="2495083" y="2317476"/>
            <a:ext cx="1001762" cy="465138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演講安排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8" name="流程圖: 替代處理程序 16"/>
          <p:cNvSpPr>
            <a:spLocks noChangeArrowheads="1"/>
          </p:cNvSpPr>
          <p:nvPr/>
        </p:nvSpPr>
        <p:spPr bwMode="auto">
          <a:xfrm>
            <a:off x="2503021" y="2996926"/>
            <a:ext cx="1001762" cy="465138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講師介紹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9" name="流程圖: 替代處理程序 17"/>
          <p:cNvSpPr>
            <a:spLocks noChangeArrowheads="1"/>
          </p:cNvSpPr>
          <p:nvPr/>
        </p:nvSpPr>
        <p:spPr bwMode="auto">
          <a:xfrm>
            <a:off x="3576790" y="1711994"/>
            <a:ext cx="1136253" cy="465138"/>
          </a:xfrm>
          <a:prstGeom prst="flowChartAlternateProcess">
            <a:avLst/>
          </a:prstGeom>
          <a:gradFill rotWithShape="1">
            <a:gsLst>
              <a:gs pos="0">
                <a:srgbClr val="DAFDA7"/>
              </a:gs>
              <a:gs pos="35001">
                <a:srgbClr val="E4FDC2"/>
              </a:gs>
              <a:gs pos="100000">
                <a:srgbClr val="F5FFE6"/>
              </a:gs>
            </a:gsLst>
            <a:lin ang="16200000" scaled="1"/>
          </a:gradFill>
          <a:ln w="9525">
            <a:solidFill>
              <a:srgbClr val="94B64E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社友服務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0" name="流程圖: 替代處理程序 18"/>
          <p:cNvSpPr>
            <a:spLocks noChangeArrowheads="1"/>
          </p:cNvSpPr>
          <p:nvPr/>
        </p:nvSpPr>
        <p:spPr bwMode="auto">
          <a:xfrm>
            <a:off x="3584727" y="2351757"/>
            <a:ext cx="1136253" cy="465137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工經之聲社刊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1" name="流程圖: 替代處理程序 19"/>
          <p:cNvSpPr>
            <a:spLocks noChangeArrowheads="1"/>
          </p:cNvSpPr>
          <p:nvPr/>
        </p:nvSpPr>
        <p:spPr bwMode="auto">
          <a:xfrm>
            <a:off x="3640860" y="3008138"/>
            <a:ext cx="1136253" cy="465138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公文查詢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2" name="流程圖: 替代處理程序 20"/>
          <p:cNvSpPr>
            <a:spLocks noChangeArrowheads="1"/>
          </p:cNvSpPr>
          <p:nvPr/>
        </p:nvSpPr>
        <p:spPr bwMode="auto">
          <a:xfrm>
            <a:off x="4792988" y="1685651"/>
            <a:ext cx="1196975" cy="465138"/>
          </a:xfrm>
          <a:prstGeom prst="flowChartAlternateProcess">
            <a:avLst/>
          </a:prstGeom>
          <a:gradFill rotWithShape="1">
            <a:gsLst>
              <a:gs pos="0">
                <a:srgbClr val="DAFDA7"/>
              </a:gs>
              <a:gs pos="35001">
                <a:srgbClr val="E4FDC2"/>
              </a:gs>
              <a:gs pos="100000">
                <a:srgbClr val="F5FFE6"/>
              </a:gs>
            </a:gsLst>
            <a:lin ang="16200000" scaled="1"/>
          </a:gradFill>
          <a:ln w="9525">
            <a:solidFill>
              <a:srgbClr val="94B64E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委員會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3" name="流程圖: 替代處理程序 21"/>
          <p:cNvSpPr>
            <a:spLocks noChangeArrowheads="1"/>
          </p:cNvSpPr>
          <p:nvPr/>
        </p:nvSpPr>
        <p:spPr bwMode="auto">
          <a:xfrm>
            <a:off x="4792988" y="2325414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月例會委員會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4" name="流程圖: 替代處理程序 22"/>
          <p:cNvSpPr>
            <a:spLocks noChangeArrowheads="1"/>
          </p:cNvSpPr>
          <p:nvPr/>
        </p:nvSpPr>
        <p:spPr bwMode="auto">
          <a:xfrm>
            <a:off x="4792988" y="2648098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社友擴展委員會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5" name="流程圖: 替代處理程序 24"/>
          <p:cNvSpPr>
            <a:spLocks noChangeArrowheads="1"/>
          </p:cNvSpPr>
          <p:nvPr/>
        </p:nvSpPr>
        <p:spPr bwMode="auto">
          <a:xfrm>
            <a:off x="4792988" y="2936130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社福關懷委員會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6" name="流程圖: 替代處理程序 25"/>
          <p:cNvSpPr>
            <a:spLocks noChangeArrowheads="1"/>
          </p:cNvSpPr>
          <p:nvPr/>
        </p:nvSpPr>
        <p:spPr bwMode="auto">
          <a:xfrm>
            <a:off x="4792988" y="3224162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讀書會委員會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7" name="流程圖: 替代處理程序 26"/>
          <p:cNvSpPr>
            <a:spLocks noChangeArrowheads="1"/>
          </p:cNvSpPr>
          <p:nvPr/>
        </p:nvSpPr>
        <p:spPr bwMode="auto">
          <a:xfrm>
            <a:off x="4792988" y="3512194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登山活動委員會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8" name="流程圖: 替代處理程序 27"/>
          <p:cNvSpPr>
            <a:spLocks noChangeArrowheads="1"/>
          </p:cNvSpPr>
          <p:nvPr/>
        </p:nvSpPr>
        <p:spPr bwMode="auto">
          <a:xfrm>
            <a:off x="4792988" y="3800226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康樂活動委員會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9" name="流程圖: 替代處理程序 28"/>
          <p:cNvSpPr>
            <a:spLocks noChangeArrowheads="1"/>
          </p:cNvSpPr>
          <p:nvPr/>
        </p:nvSpPr>
        <p:spPr bwMode="auto">
          <a:xfrm>
            <a:off x="4792988" y="4088258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月刊編輯委員會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0" name="流程圖: 替代處理程序 29"/>
          <p:cNvSpPr>
            <a:spLocks noChangeArrowheads="1"/>
          </p:cNvSpPr>
          <p:nvPr/>
        </p:nvSpPr>
        <p:spPr bwMode="auto">
          <a:xfrm>
            <a:off x="4792988" y="4376290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合唱團委員會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1" name="流程圖: 替代處理程序 30"/>
          <p:cNvSpPr>
            <a:spLocks noChangeArrowheads="1"/>
          </p:cNvSpPr>
          <p:nvPr/>
        </p:nvSpPr>
        <p:spPr bwMode="auto">
          <a:xfrm>
            <a:off x="4792988" y="4664322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zh-TW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參觀訪問委員會</a:t>
            </a: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3" name="Rectangle 58"/>
          <p:cNvSpPr>
            <a:spLocks noChangeArrowheads="1"/>
          </p:cNvSpPr>
          <p:nvPr/>
        </p:nvSpPr>
        <p:spPr bwMode="auto">
          <a:xfrm>
            <a:off x="2666038" y="151575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4" name="流程圖: 替代處理程序 33"/>
          <p:cNvSpPr>
            <a:spLocks noChangeArrowheads="1"/>
          </p:cNvSpPr>
          <p:nvPr/>
        </p:nvSpPr>
        <p:spPr bwMode="auto">
          <a:xfrm>
            <a:off x="4792988" y="4935809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公共關係</a:t>
            </a:r>
            <a:r>
              <a:rPr kumimoji="1" lang="zh-TW" altLang="zh-TW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委員會</a:t>
            </a:r>
            <a:endParaRPr kumimoji="1" lang="zh-TW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5" name="流程圖: 替代處理程序 17"/>
          <p:cNvSpPr>
            <a:spLocks noChangeArrowheads="1"/>
          </p:cNvSpPr>
          <p:nvPr/>
        </p:nvSpPr>
        <p:spPr bwMode="auto">
          <a:xfrm>
            <a:off x="6092809" y="1687636"/>
            <a:ext cx="1196975" cy="465138"/>
          </a:xfrm>
          <a:prstGeom prst="flowChartAlternateProcess">
            <a:avLst/>
          </a:prstGeom>
          <a:gradFill rotWithShape="1">
            <a:gsLst>
              <a:gs pos="0">
                <a:srgbClr val="DAFDA7"/>
              </a:gs>
              <a:gs pos="35001">
                <a:srgbClr val="E4FDC2"/>
              </a:gs>
              <a:gs pos="100000">
                <a:srgbClr val="F5FFE6"/>
              </a:gs>
            </a:gsLst>
            <a:lin ang="16200000" scaled="1"/>
          </a:gradFill>
          <a:ln w="9525">
            <a:solidFill>
              <a:srgbClr val="94B64E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IMC</a:t>
            </a: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簡介</a:t>
            </a:r>
            <a:endParaRPr kumimoji="1" lang="zh-TW" altLang="zh-TW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6" name="流程圖: 替代處理程序 3"/>
          <p:cNvSpPr>
            <a:spLocks noChangeArrowheads="1"/>
          </p:cNvSpPr>
          <p:nvPr/>
        </p:nvSpPr>
        <p:spPr bwMode="auto">
          <a:xfrm>
            <a:off x="6110264" y="2336254"/>
            <a:ext cx="1196975" cy="465137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IMC</a:t>
            </a: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社歌</a:t>
            </a:r>
            <a:endParaRPr kumimoji="1" lang="zh-TW" altLang="zh-TW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7" name="流程圖: 替代處理程序 4"/>
          <p:cNvSpPr>
            <a:spLocks noChangeArrowheads="1"/>
          </p:cNvSpPr>
          <p:nvPr/>
        </p:nvSpPr>
        <p:spPr bwMode="auto">
          <a:xfrm>
            <a:off x="6106446" y="3022054"/>
            <a:ext cx="1196975" cy="465137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IMC</a:t>
            </a:r>
            <a:r>
              <a:rPr kumimoji="1" lang="zh-TW" altLang="en-US" sz="1200" dirty="0">
                <a:latin typeface="Arial" pitchFamily="34" charset="0"/>
                <a:ea typeface="新細明體" pitchFamily="18" charset="-120"/>
                <a:cs typeface="新細明體" pitchFamily="18" charset="-120"/>
              </a:rPr>
              <a:t>宗旨</a:t>
            </a:r>
            <a:endParaRPr kumimoji="1" lang="zh-TW" altLang="zh-TW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8" name="流程圖: 替代處理程序 5"/>
          <p:cNvSpPr>
            <a:spLocks noChangeArrowheads="1"/>
          </p:cNvSpPr>
          <p:nvPr/>
        </p:nvSpPr>
        <p:spPr bwMode="auto">
          <a:xfrm>
            <a:off x="6106446" y="3677691"/>
            <a:ext cx="1196975" cy="465138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IMC</a:t>
            </a: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歷史</a:t>
            </a:r>
            <a:endParaRPr kumimoji="1" lang="zh-TW" altLang="zh-TW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9" name="流程圖: 替代處理程序 6"/>
          <p:cNvSpPr>
            <a:spLocks noChangeArrowheads="1"/>
          </p:cNvSpPr>
          <p:nvPr/>
        </p:nvSpPr>
        <p:spPr bwMode="auto">
          <a:xfrm>
            <a:off x="6106446" y="4279354"/>
            <a:ext cx="1196975" cy="465137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IMC</a:t>
            </a: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組織</a:t>
            </a:r>
            <a:endParaRPr kumimoji="1" lang="zh-TW" altLang="zh-TW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40" name="流程圖: 替代處理程序 7"/>
          <p:cNvSpPr>
            <a:spLocks noChangeArrowheads="1"/>
          </p:cNvSpPr>
          <p:nvPr/>
        </p:nvSpPr>
        <p:spPr bwMode="auto">
          <a:xfrm>
            <a:off x="6106446" y="4896891"/>
            <a:ext cx="1196975" cy="465138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加入</a:t>
            </a:r>
            <a:r>
              <a:rPr kumimoji="1" lang="en-US" altLang="zh-TW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IMC</a:t>
            </a:r>
            <a:endParaRPr kumimoji="1" lang="zh-TW" altLang="zh-TW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41" name="流程圖: 替代處理程序 7"/>
          <p:cNvSpPr>
            <a:spLocks noChangeArrowheads="1"/>
          </p:cNvSpPr>
          <p:nvPr/>
        </p:nvSpPr>
        <p:spPr bwMode="auto">
          <a:xfrm>
            <a:off x="6089132" y="5456410"/>
            <a:ext cx="1196975" cy="465138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標誌與藝術聯合會</a:t>
            </a:r>
            <a:endParaRPr kumimoji="1" lang="zh-TW" altLang="zh-TW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42" name="流程圖: 替代處理程序 17"/>
          <p:cNvSpPr>
            <a:spLocks noChangeArrowheads="1"/>
          </p:cNvSpPr>
          <p:nvPr/>
        </p:nvSpPr>
        <p:spPr bwMode="auto">
          <a:xfrm>
            <a:off x="7321973" y="1687636"/>
            <a:ext cx="855391" cy="465138"/>
          </a:xfrm>
          <a:prstGeom prst="flowChartAlternateProcess">
            <a:avLst/>
          </a:prstGeom>
          <a:gradFill rotWithShape="1">
            <a:gsLst>
              <a:gs pos="0">
                <a:srgbClr val="DAFDA7"/>
              </a:gs>
              <a:gs pos="35001">
                <a:srgbClr val="E4FDC2"/>
              </a:gs>
              <a:gs pos="100000">
                <a:srgbClr val="F5FFE6"/>
              </a:gs>
            </a:gsLst>
            <a:lin ang="16200000" scaled="1"/>
          </a:gradFill>
          <a:ln w="9525">
            <a:solidFill>
              <a:srgbClr val="94B64E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聯絡我們</a:t>
            </a:r>
            <a:endParaRPr kumimoji="1" lang="zh-TW" altLang="zh-TW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43" name="流程圖: 替代處理程序 17"/>
          <p:cNvSpPr>
            <a:spLocks noChangeArrowheads="1"/>
          </p:cNvSpPr>
          <p:nvPr/>
        </p:nvSpPr>
        <p:spPr bwMode="auto">
          <a:xfrm>
            <a:off x="8249372" y="1699489"/>
            <a:ext cx="864096" cy="465138"/>
          </a:xfrm>
          <a:prstGeom prst="flowChartAlternateProcess">
            <a:avLst/>
          </a:prstGeom>
          <a:gradFill rotWithShape="1">
            <a:gsLst>
              <a:gs pos="0">
                <a:srgbClr val="DAFDA7"/>
              </a:gs>
              <a:gs pos="35001">
                <a:srgbClr val="E4FDC2"/>
              </a:gs>
              <a:gs pos="100000">
                <a:srgbClr val="F5FFE6"/>
              </a:gs>
            </a:gsLst>
            <a:lin ang="16200000" scaled="1"/>
          </a:gradFill>
          <a:ln w="9525">
            <a:solidFill>
              <a:srgbClr val="94B64E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行事曆</a:t>
            </a:r>
            <a:endParaRPr kumimoji="1" lang="en-US" altLang="zh-TW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44" name="流程圖: 替代處理程序 43"/>
          <p:cNvSpPr>
            <a:spLocks noChangeArrowheads="1"/>
          </p:cNvSpPr>
          <p:nvPr/>
        </p:nvSpPr>
        <p:spPr bwMode="auto">
          <a:xfrm>
            <a:off x="4786314" y="5214950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000" dirty="0" smtClean="0">
                <a:latin typeface="Calibri" pitchFamily="34" charset="0"/>
                <a:ea typeface="新細明體" pitchFamily="18" charset="-120"/>
                <a:cs typeface="Times New Roman" pitchFamily="18" charset="0"/>
              </a:rPr>
              <a:t>保齡球</a:t>
            </a:r>
            <a:r>
              <a:rPr kumimoji="1" lang="zh-TW" altLang="zh-TW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委員會</a:t>
            </a:r>
            <a:endParaRPr kumimoji="1" lang="zh-TW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45" name="流程圖: 替代處理程序 44"/>
          <p:cNvSpPr>
            <a:spLocks noChangeArrowheads="1"/>
          </p:cNvSpPr>
          <p:nvPr/>
        </p:nvSpPr>
        <p:spPr bwMode="auto">
          <a:xfrm>
            <a:off x="4786314" y="5500702"/>
            <a:ext cx="1196975" cy="232569"/>
          </a:xfrm>
          <a:prstGeom prst="flowChartAlternateProcess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579B8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000" dirty="0" smtClean="0">
                <a:latin typeface="Calibri" pitchFamily="34" charset="0"/>
                <a:ea typeface="新細明體" pitchFamily="18" charset="-120"/>
                <a:cs typeface="Times New Roman" pitchFamily="18" charset="0"/>
              </a:rPr>
              <a:t>高爾夫練習</a:t>
            </a:r>
            <a:r>
              <a:rPr kumimoji="1" lang="zh-TW" altLang="zh-TW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委員會</a:t>
            </a:r>
            <a:endParaRPr kumimoji="1" lang="zh-TW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48" name="文字方塊 47"/>
          <p:cNvSpPr txBox="1"/>
          <p:nvPr/>
        </p:nvSpPr>
        <p:spPr>
          <a:xfrm>
            <a:off x="3000364" y="42860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桃園</a:t>
            </a:r>
            <a:r>
              <a:rPr lang="en-US" altLang="zh-TW" dirty="0" smtClean="0"/>
              <a:t>IMC</a:t>
            </a:r>
            <a:r>
              <a:rPr lang="zh-TW" altLang="en-US" dirty="0" smtClean="0"/>
              <a:t>網站架構圖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73102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444</Words>
  <Application>Microsoft Office PowerPoint</Application>
  <PresentationFormat>如螢幕大小 (4:3)</PresentationFormat>
  <Paragraphs>49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投影片 1</vt:lpstr>
      <vt:lpstr>投影片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Serena</dc:creator>
  <cp:lastModifiedBy>Win7User</cp:lastModifiedBy>
  <cp:revision>9</cp:revision>
  <dcterms:created xsi:type="dcterms:W3CDTF">2014-09-24T09:49:57Z</dcterms:created>
  <dcterms:modified xsi:type="dcterms:W3CDTF">2014-10-14T06:22:59Z</dcterms:modified>
</cp:coreProperties>
</file>